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2" r:id="rId5"/>
    <p:sldId id="266" r:id="rId6"/>
    <p:sldId id="267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6600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38" d="100"/>
          <a:sy n="38" d="100"/>
        </p:scale>
        <p:origin x="-3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43687-BAA8-4236-AAB3-B43A69B62B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FD53E-8A97-4241-8BA8-D059C27253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2B88F-FA37-4BBC-A04D-2C87EF6647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5A5B4-15BC-4F5F-9288-588C89D9DA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30FAE-BA6B-4698-8604-4EDCE61B34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E2AEF-EB62-4A20-9CCB-EF89BD3D13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35944-F685-47A6-A803-BA00915636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90D5E-34F6-4BF1-8282-C692375A6B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74320-8CF6-4F52-B928-62A608C8A1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29926-E4A4-42AE-B2F6-F55EBB2706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DBE33-6841-485F-81D1-10D4F746DF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E6F3C70-4FB3-4ACF-8640-203EB5CCA9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1628775"/>
            <a:ext cx="9144000" cy="11271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sz="2000">
                <a:latin typeface="Verdana" pitchFamily="34" charset="0"/>
              </a:rPr>
              <a:t>J’ai fini	       Il regarde	Vous perdez      Il a regardé	    J’ai vendu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>
                <a:latin typeface="Verdana" pitchFamily="34" charset="0"/>
              </a:rPr>
              <a:t>	Nous avons choisi		 Elles attendent 	Tu as mangé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>
                <a:latin typeface="Verdana" pitchFamily="34" charset="0"/>
              </a:rPr>
              <a:t>Vous avez répondu	   Je finis	 Elles ont attendu	Tu manges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b="1" u="sng">
                <a:latin typeface="Verdana" pitchFamily="34" charset="0"/>
              </a:rPr>
              <a:t>Present vs Past</a:t>
            </a:r>
          </a:p>
          <a:p>
            <a:pPr algn="ctr">
              <a:spcBef>
                <a:spcPct val="50000"/>
              </a:spcBef>
            </a:pPr>
            <a:r>
              <a:rPr lang="en-GB" sz="2100">
                <a:solidFill>
                  <a:schemeClr val="accent2"/>
                </a:solidFill>
                <a:latin typeface="Verdana" pitchFamily="34" charset="0"/>
              </a:rPr>
              <a:t>Can you spot the difference between verbs in the past and in the present? Put these ones into columns to show which they are. </a:t>
            </a:r>
            <a:r>
              <a:rPr lang="en-GB" sz="2100">
                <a:solidFill>
                  <a:srgbClr val="CC0000"/>
                </a:solidFill>
                <a:latin typeface="Verdana" pitchFamily="34" charset="0"/>
              </a:rPr>
              <a:t>What did you look at to find out which column to put them in?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5800" y="2852738"/>
            <a:ext cx="3657600" cy="40481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20000"/>
              </a:spcBef>
            </a:pPr>
            <a:r>
              <a:rPr lang="en-US" sz="2000" b="1" u="sng">
                <a:latin typeface="Verdana" pitchFamily="34" charset="0"/>
              </a:rPr>
              <a:t>Past</a:t>
            </a: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859338" y="2852738"/>
            <a:ext cx="3657600" cy="404812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20000"/>
              </a:spcBef>
            </a:pPr>
            <a:r>
              <a:rPr lang="en-US" sz="2000" b="1" u="sng">
                <a:latin typeface="Verdana" pitchFamily="34" charset="0"/>
              </a:rPr>
              <a:t>Present</a:t>
            </a: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" y="1727200"/>
            <a:ext cx="8839200" cy="31210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Elle a _____________ </a:t>
            </a:r>
            <a:r>
              <a:rPr lang="en-GB" i="1">
                <a:latin typeface="Verdana" pitchFamily="34" charset="0"/>
              </a:rPr>
              <a:t>(acheter) </a:t>
            </a:r>
            <a:r>
              <a:rPr lang="en-GB">
                <a:latin typeface="Verdana" pitchFamily="34" charset="0"/>
              </a:rPr>
              <a:t>une robe 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Tu as ________ (</a:t>
            </a:r>
            <a:r>
              <a:rPr lang="en-GB" i="1">
                <a:latin typeface="Verdana" pitchFamily="34" charset="0"/>
              </a:rPr>
              <a:t>visiter)</a:t>
            </a:r>
            <a:r>
              <a:rPr lang="en-GB">
                <a:latin typeface="Verdana" pitchFamily="34" charset="0"/>
              </a:rPr>
              <a:t> le château 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Elles ont ___________ </a:t>
            </a:r>
            <a:r>
              <a:rPr lang="en-GB" i="1">
                <a:latin typeface="Verdana" pitchFamily="34" charset="0"/>
              </a:rPr>
              <a:t>(écouter) </a:t>
            </a:r>
            <a:r>
              <a:rPr lang="en-GB">
                <a:latin typeface="Verdana" pitchFamily="34" charset="0"/>
              </a:rPr>
              <a:t>la musique 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Ma soeur a ___________ </a:t>
            </a:r>
            <a:r>
              <a:rPr lang="en-GB" i="1">
                <a:latin typeface="Verdana" pitchFamily="34" charset="0"/>
              </a:rPr>
              <a:t>(parler)</a:t>
            </a:r>
            <a:r>
              <a:rPr lang="en-GB">
                <a:latin typeface="Verdana" pitchFamily="34" charset="0"/>
              </a:rPr>
              <a:t> à ses amis 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J’ai __________ </a:t>
            </a:r>
            <a:r>
              <a:rPr lang="en-GB" i="1">
                <a:latin typeface="Verdana" pitchFamily="34" charset="0"/>
              </a:rPr>
              <a:t>(chercher)</a:t>
            </a:r>
            <a:r>
              <a:rPr lang="en-GB">
                <a:latin typeface="Verdana" pitchFamily="34" charset="0"/>
              </a:rPr>
              <a:t> mon stylo 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Mes parents ont    _________ (</a:t>
            </a:r>
            <a:r>
              <a:rPr lang="en-GB" i="1">
                <a:latin typeface="Verdana" pitchFamily="34" charset="0"/>
              </a:rPr>
              <a:t>voyager</a:t>
            </a:r>
            <a:r>
              <a:rPr lang="en-GB">
                <a:latin typeface="Verdana" pitchFamily="34" charset="0"/>
              </a:rPr>
              <a:t>) en Espagne 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J’ai __________ </a:t>
            </a:r>
            <a:r>
              <a:rPr lang="en-GB" i="1">
                <a:latin typeface="Verdana" pitchFamily="34" charset="0"/>
              </a:rPr>
              <a:t>(travailler) </a:t>
            </a:r>
            <a:r>
              <a:rPr lang="en-GB">
                <a:latin typeface="Verdana" pitchFamily="34" charset="0"/>
              </a:rPr>
              <a:t>dans un bureau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b="1" u="sng">
                <a:latin typeface="Verdana" pitchFamily="34" charset="0"/>
              </a:rPr>
              <a:t>Past tense starter</a:t>
            </a:r>
          </a:p>
          <a:p>
            <a:pPr>
              <a:spcBef>
                <a:spcPct val="50000"/>
              </a:spcBef>
            </a:pPr>
            <a:r>
              <a:rPr lang="en-GB" sz="2200">
                <a:latin typeface="Verdana" pitchFamily="34" charset="0"/>
              </a:rPr>
              <a:t>Fill in the gaps with the past participle (the word that in English ends in ‘-ed’) of the verb in brackets.  Look at your book for help!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5562600"/>
            <a:ext cx="9144000" cy="1016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Finished?</a:t>
            </a:r>
          </a:p>
          <a:p>
            <a:pPr>
              <a:spcBef>
                <a:spcPct val="50000"/>
              </a:spcBef>
            </a:pPr>
            <a:r>
              <a:rPr lang="en-GB"/>
              <a:t>For a house point, write down what each one means in English.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5413" y="2133600"/>
            <a:ext cx="8839200" cy="35242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J’____ regardé un film. 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Nous _______ mangé du pizza.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Elle ___ joué</a:t>
            </a:r>
            <a:r>
              <a:rPr lang="en-GB" i="1">
                <a:latin typeface="Verdana" pitchFamily="34" charset="0"/>
              </a:rPr>
              <a:t> </a:t>
            </a:r>
            <a:r>
              <a:rPr lang="en-GB">
                <a:latin typeface="Verdana" pitchFamily="34" charset="0"/>
              </a:rPr>
              <a:t>au rugby. 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Tu ____ visité le musée. 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Elles ______ écouté la radio. 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Il ____ voyagé en train. 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Vous _____ payé 5 euros.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Ils ____ étudier les maths.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b="1" u="sng">
                <a:latin typeface="Verdana" pitchFamily="34" charset="0"/>
              </a:rPr>
              <a:t>Past tense starter</a:t>
            </a:r>
          </a:p>
          <a:p>
            <a:pPr>
              <a:spcBef>
                <a:spcPct val="50000"/>
              </a:spcBef>
            </a:pPr>
            <a:r>
              <a:rPr lang="en-GB" sz="2200" b="1">
                <a:latin typeface="Verdana" pitchFamily="34" charset="0"/>
              </a:rPr>
              <a:t>These sentences are all in the PAST TENSE. </a:t>
            </a:r>
          </a:p>
          <a:p>
            <a:pPr>
              <a:spcBef>
                <a:spcPct val="50000"/>
              </a:spcBef>
            </a:pPr>
            <a:r>
              <a:rPr lang="en-GB" sz="2200" b="1">
                <a:latin typeface="Verdana" pitchFamily="34" charset="0"/>
              </a:rPr>
              <a:t>Fill in the gaps with the right word for ‘have/has’ (look at the first word in the sentence to work out what word goes in the gap). Use your book for help!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5853113"/>
            <a:ext cx="9144000" cy="100488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Finished?</a:t>
            </a:r>
          </a:p>
          <a:p>
            <a:pPr>
              <a:spcBef>
                <a:spcPct val="50000"/>
              </a:spcBef>
            </a:pPr>
            <a:r>
              <a:rPr lang="en-GB"/>
              <a:t>For a merit, write down what each one means in English.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1482725"/>
            <a:ext cx="8664575" cy="35242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J’ai regarder un film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Je mangé des bonbons 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J’ai jouer au tennis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J’ai attendre au restaurant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Je avoir vendu la voiture 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Je préparé le petit déjeuner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J’ai choisir un sandwich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Verdana" pitchFamily="34" charset="0"/>
              </a:rPr>
              <a:t>Je fini le travail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b="1" u="sng">
                <a:latin typeface="Verdana" pitchFamily="34" charset="0"/>
              </a:rPr>
              <a:t>In the past</a:t>
            </a:r>
          </a:p>
          <a:p>
            <a:pPr algn="ctr">
              <a:spcBef>
                <a:spcPct val="50000"/>
              </a:spcBef>
            </a:pPr>
            <a:r>
              <a:rPr lang="en-GB" sz="2200">
                <a:latin typeface="Verdana" pitchFamily="34" charset="0"/>
              </a:rPr>
              <a:t>Spot the mistakes in these sentences &amp; write them correctly.</a:t>
            </a:r>
          </a:p>
          <a:p>
            <a:pPr algn="ctr">
              <a:spcBef>
                <a:spcPct val="50000"/>
              </a:spcBef>
            </a:pPr>
            <a:r>
              <a:rPr lang="en-GB" sz="2200">
                <a:latin typeface="Verdana" pitchFamily="34" charset="0"/>
              </a:rPr>
              <a:t>Look at the work in your book for help!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0825" y="5876925"/>
            <a:ext cx="8713788" cy="9302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>
                <a:latin typeface="Verdana" pitchFamily="34" charset="0"/>
              </a:rPr>
              <a:t>Finished?</a:t>
            </a:r>
          </a:p>
          <a:p>
            <a:pPr>
              <a:spcBef>
                <a:spcPct val="50000"/>
              </a:spcBef>
            </a:pPr>
            <a:r>
              <a:rPr lang="en-GB" sz="2200">
                <a:latin typeface="Verdana" pitchFamily="34" charset="0"/>
              </a:rPr>
              <a:t>Write down what the corrected sentences mean in English.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0825" y="5013325"/>
            <a:ext cx="8642350" cy="7620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>
                <a:latin typeface="Verdana" pitchFamily="34" charset="0"/>
              </a:rPr>
              <a:t>Remember! </a:t>
            </a:r>
            <a:r>
              <a:rPr lang="en-GB" sz="2200">
                <a:latin typeface="Verdana" pitchFamily="34" charset="0"/>
              </a:rPr>
              <a:t>The </a:t>
            </a:r>
            <a:r>
              <a:rPr lang="en-GB" sz="2200" b="1">
                <a:latin typeface="Verdana" pitchFamily="34" charset="0"/>
              </a:rPr>
              <a:t>verb</a:t>
            </a:r>
            <a:r>
              <a:rPr lang="en-GB" sz="2200">
                <a:latin typeface="Verdana" pitchFamily="34" charset="0"/>
              </a:rPr>
              <a:t> (the word that tells you what action the person did) should ALWAYS end in either </a:t>
            </a:r>
            <a:r>
              <a:rPr lang="en-GB" sz="2200" b="1">
                <a:latin typeface="Verdana" pitchFamily="34" charset="0"/>
              </a:rPr>
              <a:t>–é, -i or -u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 cstate="print"/>
          <a:srcRect l="24153" t="18512" r="26367" b="11610"/>
          <a:stretch>
            <a:fillRect/>
          </a:stretch>
        </p:blipFill>
        <p:spPr bwMode="auto">
          <a:xfrm>
            <a:off x="0" y="0"/>
            <a:ext cx="6475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372225" y="0"/>
            <a:ext cx="2771775" cy="664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 b="1"/>
              <a:t>Down</a:t>
            </a:r>
            <a:r>
              <a:rPr lang="en-GB" sz="2600"/>
              <a:t/>
            </a:r>
            <a:br>
              <a:rPr lang="en-GB" sz="2600"/>
            </a:br>
            <a:r>
              <a:rPr lang="en-GB" sz="2600"/>
              <a:t>1.  Finir 2.  Montrer 3.  Choisir 4.  Danser 5.  Parler  6.  Perdre 7.  Regarder </a:t>
            </a:r>
          </a:p>
          <a:p>
            <a:pPr>
              <a:spcBef>
                <a:spcPct val="50000"/>
              </a:spcBef>
            </a:pPr>
            <a:r>
              <a:rPr lang="en-GB" sz="2600" b="1"/>
              <a:t>Across</a:t>
            </a:r>
            <a:r>
              <a:rPr lang="en-GB" sz="2600"/>
              <a:t/>
            </a:r>
            <a:br>
              <a:rPr lang="en-GB" sz="2600"/>
            </a:br>
            <a:r>
              <a:rPr lang="en-GB" sz="2600"/>
              <a:t>8.  Manger 9.  Remplir 10.  Ecouter 11.  Voyager 12.  Jouer  13.  Vendre 14.  Rendre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11188" y="549275"/>
            <a:ext cx="8208962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GB" sz="4800">
                <a:latin typeface="Arial" charset="0"/>
                <a:cs typeface="Arial" charset="0"/>
              </a:rPr>
              <a:t>I ate </a:t>
            </a:r>
            <a:r>
              <a:rPr lang="en-GB" sz="4800">
                <a:latin typeface="Arial" charset="0"/>
                <a:cs typeface="Arial" charset="0"/>
                <a:sym typeface="Wingdings" pitchFamily="2" charset="2"/>
              </a:rPr>
              <a:t> j’ai mangé</a:t>
            </a:r>
            <a:endParaRPr lang="en-GB" sz="4800">
              <a:latin typeface="Arial" charset="0"/>
              <a:cs typeface="Arial" charset="0"/>
            </a:endParaRPr>
          </a:p>
          <a:p>
            <a:pPr marL="514350" indent="-514350">
              <a:buFontTx/>
              <a:buAutoNum type="arabicPeriod"/>
            </a:pPr>
            <a:r>
              <a:rPr lang="en-GB" sz="4800">
                <a:latin typeface="Arial" charset="0"/>
                <a:cs typeface="Arial" charset="0"/>
              </a:rPr>
              <a:t>We played</a:t>
            </a:r>
          </a:p>
          <a:p>
            <a:pPr marL="514350" indent="-514350">
              <a:buFontTx/>
              <a:buAutoNum type="arabicPeriod"/>
            </a:pPr>
            <a:r>
              <a:rPr lang="en-GB" sz="4800">
                <a:latin typeface="Arial" charset="0"/>
                <a:cs typeface="Arial" charset="0"/>
              </a:rPr>
              <a:t>They (m) watched</a:t>
            </a:r>
          </a:p>
          <a:p>
            <a:pPr marL="514350" indent="-514350">
              <a:buFontTx/>
              <a:buAutoNum type="arabicPeriod"/>
            </a:pPr>
            <a:r>
              <a:rPr lang="en-GB" sz="4800">
                <a:latin typeface="Arial" charset="0"/>
                <a:cs typeface="Arial" charset="0"/>
              </a:rPr>
              <a:t>He finished</a:t>
            </a:r>
          </a:p>
          <a:p>
            <a:pPr marL="514350" indent="-514350">
              <a:buFontTx/>
              <a:buAutoNum type="arabicPeriod"/>
            </a:pPr>
            <a:r>
              <a:rPr lang="en-GB" sz="4800">
                <a:latin typeface="Arial" charset="0"/>
                <a:cs typeface="Arial" charset="0"/>
              </a:rPr>
              <a:t>You lost</a:t>
            </a:r>
          </a:p>
          <a:p>
            <a:pPr marL="514350" indent="-514350">
              <a:buFontTx/>
              <a:buAutoNum type="arabicPeriod"/>
            </a:pPr>
            <a:r>
              <a:rPr lang="en-GB" sz="4800">
                <a:latin typeface="Arial" charset="0"/>
                <a:cs typeface="Arial" charset="0"/>
              </a:rPr>
              <a:t>They (f) liked</a:t>
            </a:r>
          </a:p>
          <a:p>
            <a:pPr marL="514350" indent="-514350">
              <a:buFontTx/>
              <a:buAutoNum type="arabicPeriod"/>
            </a:pPr>
            <a:r>
              <a:rPr lang="en-GB" sz="4800">
                <a:latin typeface="Arial" charset="0"/>
                <a:cs typeface="Arial" charset="0"/>
              </a:rPr>
              <a:t>You found</a:t>
            </a:r>
          </a:p>
          <a:p>
            <a:pPr marL="514350" indent="-514350">
              <a:buFontTx/>
              <a:buAutoNum type="arabicPeriod"/>
            </a:pPr>
            <a:r>
              <a:rPr lang="en-GB" sz="4800">
                <a:latin typeface="Arial" charset="0"/>
                <a:cs typeface="Arial" charset="0"/>
              </a:rPr>
              <a:t>We thought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394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Calibri</vt:lpstr>
      <vt:lpstr>Verdana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starr</dc:creator>
  <cp:lastModifiedBy>ncharef</cp:lastModifiedBy>
  <cp:revision>14</cp:revision>
  <dcterms:created xsi:type="dcterms:W3CDTF">2007-11-14T18:26:28Z</dcterms:created>
  <dcterms:modified xsi:type="dcterms:W3CDTF">2012-02-20T04:54:37Z</dcterms:modified>
</cp:coreProperties>
</file>